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7" r:id="rId4"/>
    <p:sldId id="261" r:id="rId5"/>
    <p:sldId id="262" r:id="rId6"/>
    <p:sldId id="265" r:id="rId7"/>
    <p:sldId id="272" r:id="rId8"/>
    <p:sldId id="267" r:id="rId9"/>
    <p:sldId id="271" r:id="rId10"/>
    <p:sldId id="273" r:id="rId11"/>
    <p:sldId id="270" r:id="rId12"/>
    <p:sldId id="274" r:id="rId13"/>
    <p:sldId id="275" r:id="rId14"/>
    <p:sldId id="276" r:id="rId15"/>
    <p:sldId id="278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36" d="100"/>
          <a:sy n="136" d="100"/>
        </p:scale>
        <p:origin x="-834" y="20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A64316-0E19-4A09-9344-CE3DDD5FF541}" type="doc">
      <dgm:prSet loTypeId="urn:microsoft.com/office/officeart/2005/8/layout/cycle6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B540660D-B7A6-46C8-B0FA-C34AC1D78D83}">
      <dgm:prSet phldrT="[Texto]" custT="1"/>
      <dgm:spPr/>
      <dgm:t>
        <a:bodyPr/>
        <a:lstStyle/>
        <a:p>
          <a:r>
            <a:rPr lang="pt-BR" sz="3600" b="1" dirty="0" smtClean="0"/>
            <a:t>SEDUC</a:t>
          </a:r>
          <a:endParaRPr lang="pt-BR" sz="3600" b="1" dirty="0"/>
        </a:p>
      </dgm:t>
    </dgm:pt>
    <dgm:pt modelId="{8ED94481-609F-4AC9-8637-92DC60183619}" type="parTrans" cxnId="{0EC4C875-0377-44F4-95E0-43F33A545521}">
      <dgm:prSet/>
      <dgm:spPr/>
      <dgm:t>
        <a:bodyPr/>
        <a:lstStyle/>
        <a:p>
          <a:endParaRPr lang="pt-BR"/>
        </a:p>
      </dgm:t>
    </dgm:pt>
    <dgm:pt modelId="{BF37E62A-6FE2-46B7-8E7D-FB7250DCB72F}" type="sibTrans" cxnId="{0EC4C875-0377-44F4-95E0-43F33A545521}">
      <dgm:prSet/>
      <dgm:spPr/>
      <dgm:t>
        <a:bodyPr/>
        <a:lstStyle/>
        <a:p>
          <a:endParaRPr lang="pt-BR"/>
        </a:p>
      </dgm:t>
    </dgm:pt>
    <dgm:pt modelId="{676C8A77-D83D-418A-9D27-530E8026D516}">
      <dgm:prSet phldrT="[Texto]" custT="1"/>
      <dgm:spPr/>
      <dgm:t>
        <a:bodyPr/>
        <a:lstStyle/>
        <a:p>
          <a:r>
            <a:rPr lang="pt-BR" sz="3600" b="1" dirty="0" smtClean="0"/>
            <a:t>SRE</a:t>
          </a:r>
          <a:endParaRPr lang="pt-BR" sz="3600" b="1" dirty="0"/>
        </a:p>
      </dgm:t>
    </dgm:pt>
    <dgm:pt modelId="{32603A8D-73CB-4562-A508-2F04A15B350F}" type="parTrans" cxnId="{D3E4A463-BFCA-4EEC-AD7A-792D522A7F41}">
      <dgm:prSet/>
      <dgm:spPr/>
      <dgm:t>
        <a:bodyPr/>
        <a:lstStyle/>
        <a:p>
          <a:endParaRPr lang="pt-BR"/>
        </a:p>
      </dgm:t>
    </dgm:pt>
    <dgm:pt modelId="{11A23FB3-8D3E-4D74-88FE-8DA6E57E50E4}" type="sibTrans" cxnId="{D3E4A463-BFCA-4EEC-AD7A-792D522A7F41}">
      <dgm:prSet/>
      <dgm:spPr/>
      <dgm:t>
        <a:bodyPr/>
        <a:lstStyle/>
        <a:p>
          <a:endParaRPr lang="pt-BR"/>
        </a:p>
      </dgm:t>
    </dgm:pt>
    <dgm:pt modelId="{1BCB033E-98C0-474E-A33E-CDF0BEA44484}">
      <dgm:prSet phldrT="[Texto]" custT="1"/>
      <dgm:spPr/>
      <dgm:t>
        <a:bodyPr/>
        <a:lstStyle/>
        <a:p>
          <a:r>
            <a:rPr lang="pt-BR" sz="3600" b="1" dirty="0" smtClean="0"/>
            <a:t>ESCOLA</a:t>
          </a:r>
          <a:endParaRPr lang="pt-BR" sz="3600" b="1" dirty="0"/>
        </a:p>
      </dgm:t>
    </dgm:pt>
    <dgm:pt modelId="{F3DF832A-159B-48E3-9499-6C646EC3D247}" type="parTrans" cxnId="{E92B6B3F-C04D-453D-A41F-451A5A38D691}">
      <dgm:prSet/>
      <dgm:spPr/>
      <dgm:t>
        <a:bodyPr/>
        <a:lstStyle/>
        <a:p>
          <a:endParaRPr lang="pt-BR"/>
        </a:p>
      </dgm:t>
    </dgm:pt>
    <dgm:pt modelId="{9456CA27-96CA-480F-8D89-47F0314DF529}" type="sibTrans" cxnId="{E92B6B3F-C04D-453D-A41F-451A5A38D691}">
      <dgm:prSet/>
      <dgm:spPr/>
      <dgm:t>
        <a:bodyPr/>
        <a:lstStyle/>
        <a:p>
          <a:endParaRPr lang="pt-BR"/>
        </a:p>
      </dgm:t>
    </dgm:pt>
    <dgm:pt modelId="{26B8298D-873D-4930-9DE1-984A260F163E}" type="pres">
      <dgm:prSet presAssocID="{26A64316-0E19-4A09-9344-CE3DDD5FF5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A1E43EC-85E4-466C-8AA3-5DA46DC1C3F2}" type="pres">
      <dgm:prSet presAssocID="{B540660D-B7A6-46C8-B0FA-C34AC1D78D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7AC7B8-7E35-4318-88FD-2AAF866D2B77}" type="pres">
      <dgm:prSet presAssocID="{B540660D-B7A6-46C8-B0FA-C34AC1D78D83}" presName="spNode" presStyleCnt="0"/>
      <dgm:spPr/>
    </dgm:pt>
    <dgm:pt modelId="{F741539C-1B1D-4148-8BB9-EE9492F88553}" type="pres">
      <dgm:prSet presAssocID="{BF37E62A-6FE2-46B7-8E7D-FB7250DCB72F}" presName="sibTrans" presStyleLbl="sibTrans1D1" presStyleIdx="0" presStyleCnt="3"/>
      <dgm:spPr/>
      <dgm:t>
        <a:bodyPr/>
        <a:lstStyle/>
        <a:p>
          <a:endParaRPr lang="pt-BR"/>
        </a:p>
      </dgm:t>
    </dgm:pt>
    <dgm:pt modelId="{871D1143-1544-40B1-BA20-9997C07CD11E}" type="pres">
      <dgm:prSet presAssocID="{676C8A77-D83D-418A-9D27-530E8026D51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B6EA03-210D-42FD-A00F-D7878E1E8136}" type="pres">
      <dgm:prSet presAssocID="{676C8A77-D83D-418A-9D27-530E8026D516}" presName="spNode" presStyleCnt="0"/>
      <dgm:spPr/>
    </dgm:pt>
    <dgm:pt modelId="{7A12BDDE-580C-4E44-A328-BCE22E9282BC}" type="pres">
      <dgm:prSet presAssocID="{11A23FB3-8D3E-4D74-88FE-8DA6E57E50E4}" presName="sibTrans" presStyleLbl="sibTrans1D1" presStyleIdx="1" presStyleCnt="3"/>
      <dgm:spPr/>
      <dgm:t>
        <a:bodyPr/>
        <a:lstStyle/>
        <a:p>
          <a:endParaRPr lang="pt-BR"/>
        </a:p>
      </dgm:t>
    </dgm:pt>
    <dgm:pt modelId="{89297C24-80CD-4282-A51F-27D6A05AC1A0}" type="pres">
      <dgm:prSet presAssocID="{1BCB033E-98C0-474E-A33E-CDF0BEA4448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AAB5AD-36B6-4018-8ABD-C078CBED6342}" type="pres">
      <dgm:prSet presAssocID="{1BCB033E-98C0-474E-A33E-CDF0BEA44484}" presName="spNode" presStyleCnt="0"/>
      <dgm:spPr/>
    </dgm:pt>
    <dgm:pt modelId="{7FADDA18-D50E-4C97-9648-4B544AFE655D}" type="pres">
      <dgm:prSet presAssocID="{9456CA27-96CA-480F-8D89-47F0314DF529}" presName="sibTrans" presStyleLbl="sibTrans1D1" presStyleIdx="2" presStyleCnt="3"/>
      <dgm:spPr/>
      <dgm:t>
        <a:bodyPr/>
        <a:lstStyle/>
        <a:p>
          <a:endParaRPr lang="pt-BR"/>
        </a:p>
      </dgm:t>
    </dgm:pt>
  </dgm:ptLst>
  <dgm:cxnLst>
    <dgm:cxn modelId="{0EC4C875-0377-44F4-95E0-43F33A545521}" srcId="{26A64316-0E19-4A09-9344-CE3DDD5FF541}" destId="{B540660D-B7A6-46C8-B0FA-C34AC1D78D83}" srcOrd="0" destOrd="0" parTransId="{8ED94481-609F-4AC9-8637-92DC60183619}" sibTransId="{BF37E62A-6FE2-46B7-8E7D-FB7250DCB72F}"/>
    <dgm:cxn modelId="{E92B6B3F-C04D-453D-A41F-451A5A38D691}" srcId="{26A64316-0E19-4A09-9344-CE3DDD5FF541}" destId="{1BCB033E-98C0-474E-A33E-CDF0BEA44484}" srcOrd="2" destOrd="0" parTransId="{F3DF832A-159B-48E3-9499-6C646EC3D247}" sibTransId="{9456CA27-96CA-480F-8D89-47F0314DF529}"/>
    <dgm:cxn modelId="{377B2EDF-7EED-4E43-9F47-C65D95F1563C}" type="presOf" srcId="{1BCB033E-98C0-474E-A33E-CDF0BEA44484}" destId="{89297C24-80CD-4282-A51F-27D6A05AC1A0}" srcOrd="0" destOrd="0" presId="urn:microsoft.com/office/officeart/2005/8/layout/cycle6"/>
    <dgm:cxn modelId="{12E5F4F6-A56E-431E-A589-FF9B445F642A}" type="presOf" srcId="{676C8A77-D83D-418A-9D27-530E8026D516}" destId="{871D1143-1544-40B1-BA20-9997C07CD11E}" srcOrd="0" destOrd="0" presId="urn:microsoft.com/office/officeart/2005/8/layout/cycle6"/>
    <dgm:cxn modelId="{101CE339-75BB-4E20-98AE-5A2E7628A8D6}" type="presOf" srcId="{11A23FB3-8D3E-4D74-88FE-8DA6E57E50E4}" destId="{7A12BDDE-580C-4E44-A328-BCE22E9282BC}" srcOrd="0" destOrd="0" presId="urn:microsoft.com/office/officeart/2005/8/layout/cycle6"/>
    <dgm:cxn modelId="{DB03B79A-8FE9-49E2-9CC9-EB339CE5CFFD}" type="presOf" srcId="{B540660D-B7A6-46C8-B0FA-C34AC1D78D83}" destId="{AA1E43EC-85E4-466C-8AA3-5DA46DC1C3F2}" srcOrd="0" destOrd="0" presId="urn:microsoft.com/office/officeart/2005/8/layout/cycle6"/>
    <dgm:cxn modelId="{D3E4A463-BFCA-4EEC-AD7A-792D522A7F41}" srcId="{26A64316-0E19-4A09-9344-CE3DDD5FF541}" destId="{676C8A77-D83D-418A-9D27-530E8026D516}" srcOrd="1" destOrd="0" parTransId="{32603A8D-73CB-4562-A508-2F04A15B350F}" sibTransId="{11A23FB3-8D3E-4D74-88FE-8DA6E57E50E4}"/>
    <dgm:cxn modelId="{68229C5D-EE59-442C-BD64-A6F4E65D1B48}" type="presOf" srcId="{9456CA27-96CA-480F-8D89-47F0314DF529}" destId="{7FADDA18-D50E-4C97-9648-4B544AFE655D}" srcOrd="0" destOrd="0" presId="urn:microsoft.com/office/officeart/2005/8/layout/cycle6"/>
    <dgm:cxn modelId="{56DBA42C-848F-4BF4-AAF3-7BDBFB709F97}" type="presOf" srcId="{BF37E62A-6FE2-46B7-8E7D-FB7250DCB72F}" destId="{F741539C-1B1D-4148-8BB9-EE9492F88553}" srcOrd="0" destOrd="0" presId="urn:microsoft.com/office/officeart/2005/8/layout/cycle6"/>
    <dgm:cxn modelId="{3EB1D09C-9F3C-4160-BF1E-86DB9F6CA55F}" type="presOf" srcId="{26A64316-0E19-4A09-9344-CE3DDD5FF541}" destId="{26B8298D-873D-4930-9DE1-984A260F163E}" srcOrd="0" destOrd="0" presId="urn:microsoft.com/office/officeart/2005/8/layout/cycle6"/>
    <dgm:cxn modelId="{241AAEB8-3494-47DD-AF3E-C62F58D0BF98}" type="presParOf" srcId="{26B8298D-873D-4930-9DE1-984A260F163E}" destId="{AA1E43EC-85E4-466C-8AA3-5DA46DC1C3F2}" srcOrd="0" destOrd="0" presId="urn:microsoft.com/office/officeart/2005/8/layout/cycle6"/>
    <dgm:cxn modelId="{1B5AE3F1-B098-41F8-9CDB-57A6EBEFE3E5}" type="presParOf" srcId="{26B8298D-873D-4930-9DE1-984A260F163E}" destId="{FF7AC7B8-7E35-4318-88FD-2AAF866D2B77}" srcOrd="1" destOrd="0" presId="urn:microsoft.com/office/officeart/2005/8/layout/cycle6"/>
    <dgm:cxn modelId="{5C1A71A5-0994-45D0-BBE3-22F1F5483BE5}" type="presParOf" srcId="{26B8298D-873D-4930-9DE1-984A260F163E}" destId="{F741539C-1B1D-4148-8BB9-EE9492F88553}" srcOrd="2" destOrd="0" presId="urn:microsoft.com/office/officeart/2005/8/layout/cycle6"/>
    <dgm:cxn modelId="{10271F90-4211-4FAD-91C5-B1569BE0F5AB}" type="presParOf" srcId="{26B8298D-873D-4930-9DE1-984A260F163E}" destId="{871D1143-1544-40B1-BA20-9997C07CD11E}" srcOrd="3" destOrd="0" presId="urn:microsoft.com/office/officeart/2005/8/layout/cycle6"/>
    <dgm:cxn modelId="{E9C821B0-5F88-40F9-A10F-D4C1B281A86C}" type="presParOf" srcId="{26B8298D-873D-4930-9DE1-984A260F163E}" destId="{41B6EA03-210D-42FD-A00F-D7878E1E8136}" srcOrd="4" destOrd="0" presId="urn:microsoft.com/office/officeart/2005/8/layout/cycle6"/>
    <dgm:cxn modelId="{3DAFB511-2C7E-41BE-9088-17DA92B593D1}" type="presParOf" srcId="{26B8298D-873D-4930-9DE1-984A260F163E}" destId="{7A12BDDE-580C-4E44-A328-BCE22E9282BC}" srcOrd="5" destOrd="0" presId="urn:microsoft.com/office/officeart/2005/8/layout/cycle6"/>
    <dgm:cxn modelId="{E5D67BC0-B66E-4C77-BBE4-4777C8DEBE7D}" type="presParOf" srcId="{26B8298D-873D-4930-9DE1-984A260F163E}" destId="{89297C24-80CD-4282-A51F-27D6A05AC1A0}" srcOrd="6" destOrd="0" presId="urn:microsoft.com/office/officeart/2005/8/layout/cycle6"/>
    <dgm:cxn modelId="{BCD946DA-7DF2-4050-8494-700C7804AB0F}" type="presParOf" srcId="{26B8298D-873D-4930-9DE1-984A260F163E}" destId="{8AAAB5AD-36B6-4018-8ABD-C078CBED6342}" srcOrd="7" destOrd="0" presId="urn:microsoft.com/office/officeart/2005/8/layout/cycle6"/>
    <dgm:cxn modelId="{589757CE-6F94-45D7-A631-F9C1690C117B}" type="presParOf" srcId="{26B8298D-873D-4930-9DE1-984A260F163E}" destId="{7FADDA18-D50E-4C97-9648-4B544AFE655D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E43EC-85E4-466C-8AA3-5DA46DC1C3F2}">
      <dsp:nvSpPr>
        <dsp:cNvPr id="0" name=""/>
        <dsp:cNvSpPr/>
      </dsp:nvSpPr>
      <dsp:spPr>
        <a:xfrm>
          <a:off x="3048637" y="787"/>
          <a:ext cx="2260970" cy="146963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/>
            <a:t>SEDUC</a:t>
          </a:r>
          <a:endParaRPr lang="pt-BR" sz="3600" b="1" kern="1200" dirty="0"/>
        </a:p>
      </dsp:txBody>
      <dsp:txXfrm>
        <a:off x="3120378" y="72528"/>
        <a:ext cx="2117488" cy="1326149"/>
      </dsp:txXfrm>
    </dsp:sp>
    <dsp:sp modelId="{F741539C-1B1D-4148-8BB9-EE9492F88553}">
      <dsp:nvSpPr>
        <dsp:cNvPr id="0" name=""/>
        <dsp:cNvSpPr/>
      </dsp:nvSpPr>
      <dsp:spPr>
        <a:xfrm>
          <a:off x="2218365" y="735603"/>
          <a:ext cx="3921514" cy="3921514"/>
        </a:xfrm>
        <a:custGeom>
          <a:avLst/>
          <a:gdLst/>
          <a:ahLst/>
          <a:cxnLst/>
          <a:rect l="0" t="0" r="0" b="0"/>
          <a:pathLst>
            <a:path>
              <a:moveTo>
                <a:pt x="3107681" y="370432"/>
              </a:moveTo>
              <a:arcTo wR="1960757" hR="1960757" stAng="18347923" swAng="364834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D1143-1544-40B1-BA20-9997C07CD11E}">
      <dsp:nvSpPr>
        <dsp:cNvPr id="0" name=""/>
        <dsp:cNvSpPr/>
      </dsp:nvSpPr>
      <dsp:spPr>
        <a:xfrm>
          <a:off x="4746703" y="2941923"/>
          <a:ext cx="2260970" cy="1469631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/>
            <a:t>SRE</a:t>
          </a:r>
          <a:endParaRPr lang="pt-BR" sz="3600" b="1" kern="1200" dirty="0"/>
        </a:p>
      </dsp:txBody>
      <dsp:txXfrm>
        <a:off x="4818444" y="3013664"/>
        <a:ext cx="2117488" cy="1326149"/>
      </dsp:txXfrm>
    </dsp:sp>
    <dsp:sp modelId="{7A12BDDE-580C-4E44-A328-BCE22E9282BC}">
      <dsp:nvSpPr>
        <dsp:cNvPr id="0" name=""/>
        <dsp:cNvSpPr/>
      </dsp:nvSpPr>
      <dsp:spPr>
        <a:xfrm>
          <a:off x="2218365" y="735603"/>
          <a:ext cx="3921514" cy="3921514"/>
        </a:xfrm>
        <a:custGeom>
          <a:avLst/>
          <a:gdLst/>
          <a:ahLst/>
          <a:cxnLst/>
          <a:rect l="0" t="0" r="0" b="0"/>
          <a:pathLst>
            <a:path>
              <a:moveTo>
                <a:pt x="2894184" y="3685078"/>
              </a:moveTo>
              <a:arcTo wR="1960757" hR="1960757" stAng="3694318" swAng="3411363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97C24-80CD-4282-A51F-27D6A05AC1A0}">
      <dsp:nvSpPr>
        <dsp:cNvPr id="0" name=""/>
        <dsp:cNvSpPr/>
      </dsp:nvSpPr>
      <dsp:spPr>
        <a:xfrm>
          <a:off x="1350571" y="2941923"/>
          <a:ext cx="2260970" cy="1469631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1" kern="1200" dirty="0" smtClean="0"/>
            <a:t>ESCOLA</a:t>
          </a:r>
          <a:endParaRPr lang="pt-BR" sz="3600" b="1" kern="1200" dirty="0"/>
        </a:p>
      </dsp:txBody>
      <dsp:txXfrm>
        <a:off x="1422312" y="3013664"/>
        <a:ext cx="2117488" cy="1326149"/>
      </dsp:txXfrm>
    </dsp:sp>
    <dsp:sp modelId="{7FADDA18-D50E-4C97-9648-4B544AFE655D}">
      <dsp:nvSpPr>
        <dsp:cNvPr id="0" name=""/>
        <dsp:cNvSpPr/>
      </dsp:nvSpPr>
      <dsp:spPr>
        <a:xfrm>
          <a:off x="2218365" y="735603"/>
          <a:ext cx="3921514" cy="3921514"/>
        </a:xfrm>
        <a:custGeom>
          <a:avLst/>
          <a:gdLst/>
          <a:ahLst/>
          <a:cxnLst/>
          <a:rect l="0" t="0" r="0" b="0"/>
          <a:pathLst>
            <a:path>
              <a:moveTo>
                <a:pt x="13012" y="2186273"/>
              </a:moveTo>
              <a:arcTo wR="1960757" hR="1960757" stAng="10403731" swAng="3648346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622D2-949B-46A2-8661-16CE6C4A5DA7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3F27C-9814-4DD5-A892-C2B30912658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636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8E632-13C6-4220-AD6C-892C801E55F8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D7DB6-072E-4164-9EC2-5527C26056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811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D7DB6-072E-4164-9EC2-5527C260564C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D7DB6-072E-4164-9EC2-5527C260564C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D7DB6-072E-4164-9EC2-5527C260564C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Destacar o papel de cada envolvido no processo:</a:t>
            </a:r>
          </a:p>
          <a:p>
            <a:pPr>
              <a:buFont typeface="Arial" pitchFamily="34" charset="0"/>
              <a:buChar char="•"/>
            </a:pPr>
            <a:r>
              <a:rPr lang="pt-BR" u="sng" dirty="0" smtClean="0"/>
              <a:t> </a:t>
            </a:r>
            <a:r>
              <a:rPr lang="pt-BR" u="sng" dirty="0" err="1" smtClean="0"/>
              <a:t>Seduc</a:t>
            </a:r>
            <a:r>
              <a:rPr lang="pt-BR" dirty="0" smtClean="0"/>
              <a:t> – Responsável pela definição de regras, controle geral, acompanhamento, disponibilização de ferramentas (sistemas), treinamentos, divulgação (mídias);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u="sng" dirty="0" smtClean="0"/>
              <a:t>Subsecretaria</a:t>
            </a:r>
            <a:r>
              <a:rPr lang="pt-BR" dirty="0" smtClean="0"/>
              <a:t> – Responsável controle das escolas jurisdicionadas, acompanhamento, treinamentos ,  fiscalização e divulgação;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u="sng" dirty="0" smtClean="0"/>
              <a:t>Escola</a:t>
            </a:r>
            <a:r>
              <a:rPr lang="pt-BR" dirty="0" smtClean="0"/>
              <a:t> – Responsável execução da matrícula em seu ambiente: Renovação, TA, TIP; Realizar a manutenção e cumprir as datas estabelecidas no processo; Divulgação e conscientização da comunidade, outros.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D7DB6-072E-4164-9EC2-5527C260564C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FA3DC-295B-465A-B1F2-96F3DF11C0AD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A3DC-295B-465A-B1F2-96F3DF11C0AD}" type="datetimeFigureOut">
              <a:rPr lang="pt-BR" smtClean="0"/>
              <a:pPr/>
              <a:t>27/04/2010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DC035-7AAA-4884-98F3-A3EC0924A8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9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8596" y="1785927"/>
            <a:ext cx="8029604" cy="1814524"/>
          </a:xfrm>
        </p:spPr>
        <p:txBody>
          <a:bodyPr/>
          <a:lstStyle/>
          <a:p>
            <a:r>
              <a:rPr lang="pt-BR" b="1" dirty="0" smtClean="0"/>
              <a:t>MOVIMENTAÇÃO DE ALUNOS NA REDE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4400" b="1" dirty="0" smtClean="0">
                <a:solidFill>
                  <a:schemeClr val="accent4">
                    <a:lumMod val="50000"/>
                  </a:schemeClr>
                </a:solidFill>
              </a:rPr>
              <a:t>Matrícula e Manutenção</a:t>
            </a:r>
          </a:p>
          <a:p>
            <a:endParaRPr lang="pt-BR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Manutenção de Matrícula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85720" y="928670"/>
            <a:ext cx="8229600" cy="535785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 algn="just"/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571472" y="1428736"/>
            <a:ext cx="8072494" cy="4929222"/>
          </a:xfrm>
          <a:prstGeom prst="roundRect">
            <a:avLst>
              <a:gd name="adj" fmla="val 6708"/>
            </a:avLst>
          </a:prstGeom>
          <a:gradFill rotWithShape="1">
            <a:gsLst>
              <a:gs pos="0">
                <a:schemeClr val="tx1">
                  <a:alpha val="79999"/>
                </a:schemeClr>
              </a:gs>
              <a:gs pos="100000">
                <a:schemeClr val="tx1">
                  <a:alpha val="37999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25" name="Picture 4" descr="Fu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500174"/>
            <a:ext cx="792961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aixaDeTexto 25"/>
          <p:cNvSpPr txBox="1"/>
          <p:nvPr/>
        </p:nvSpPr>
        <p:spPr>
          <a:xfrm>
            <a:off x="642910" y="785794"/>
            <a:ext cx="792961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Solicitação de Aluno da Rede - MAR</a:t>
            </a:r>
            <a:endParaRPr lang="pt-BR" sz="3200" dirty="0"/>
          </a:p>
        </p:txBody>
      </p:sp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857224" y="1928802"/>
            <a:ext cx="2714644" cy="1143007"/>
            <a:chOff x="238" y="1736"/>
            <a:chExt cx="1936" cy="802"/>
          </a:xfrm>
        </p:grpSpPr>
        <p:pic>
          <p:nvPicPr>
            <p:cNvPr id="28" name="Picture 21" descr="GEL Rounded Rectangle MS green"/>
            <p:cNvPicPr>
              <a:picLocks noChangeArrowheads="1"/>
            </p:cNvPicPr>
            <p:nvPr/>
          </p:nvPicPr>
          <p:blipFill>
            <a:blip r:embed="rId3" cstate="print">
              <a:lum bright="-18000"/>
            </a:blip>
            <a:srcRect/>
            <a:stretch>
              <a:fillRect/>
            </a:stretch>
          </p:blipFill>
          <p:spPr bwMode="auto">
            <a:xfrm>
              <a:off x="238" y="1736"/>
              <a:ext cx="1936" cy="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295" y="1786"/>
              <a:ext cx="1872" cy="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DECLARAÇÃO DE TRANSFERÊNCIA DO SIGE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17"/>
          <p:cNvGrpSpPr>
            <a:grpSpLocks/>
          </p:cNvGrpSpPr>
          <p:nvPr/>
        </p:nvGrpSpPr>
        <p:grpSpPr bwMode="auto">
          <a:xfrm>
            <a:off x="857224" y="4071942"/>
            <a:ext cx="2786082" cy="1273175"/>
            <a:chOff x="240" y="852"/>
            <a:chExt cx="2063" cy="802"/>
          </a:xfrm>
        </p:grpSpPr>
        <p:pic>
          <p:nvPicPr>
            <p:cNvPr id="31" name="Picture 18" descr="GEL Rounded Rectangle MS blue"/>
            <p:cNvPicPr>
              <a:picLocks noChangeArrowheads="1"/>
            </p:cNvPicPr>
            <p:nvPr/>
          </p:nvPicPr>
          <p:blipFill>
            <a:blip r:embed="rId4" cstate="print">
              <a:lum bright="-18000"/>
            </a:blip>
            <a:srcRect/>
            <a:stretch>
              <a:fillRect/>
            </a:stretch>
          </p:blipFill>
          <p:spPr bwMode="auto">
            <a:xfrm>
              <a:off x="240" y="852"/>
              <a:ext cx="2063" cy="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19"/>
            <p:cNvSpPr>
              <a:spLocks noChangeArrowheads="1"/>
            </p:cNvSpPr>
            <p:nvPr/>
          </p:nvSpPr>
          <p:spPr bwMode="auto">
            <a:xfrm>
              <a:off x="293" y="942"/>
              <a:ext cx="195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HISTÓRICO ESCOLAR e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 FICHA INDIVIDUAL DO SIGE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6" name="Picture 34" descr="blue shadow arrow r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167949">
            <a:off x="3879748" y="2227902"/>
            <a:ext cx="465138" cy="130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4" descr="blue shadow arrow r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863776">
            <a:off x="3786167" y="3868215"/>
            <a:ext cx="465138" cy="128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Elipse 38"/>
          <p:cNvSpPr/>
          <p:nvPr/>
        </p:nvSpPr>
        <p:spPr>
          <a:xfrm>
            <a:off x="4572000" y="2000240"/>
            <a:ext cx="3929090" cy="378621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Picture 8" descr="HP Media center PC speakers remote"/>
          <p:cNvPicPr>
            <a:picLocks noChangeAspect="1" noChangeArrowheads="1"/>
          </p:cNvPicPr>
          <p:nvPr/>
        </p:nvPicPr>
        <p:blipFill>
          <a:blip r:embed="rId6" cstate="print"/>
          <a:srcRect t="3448" r="32332"/>
          <a:stretch>
            <a:fillRect/>
          </a:stretch>
        </p:blipFill>
        <p:spPr bwMode="auto">
          <a:xfrm>
            <a:off x="5214942" y="3143248"/>
            <a:ext cx="2826086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tângulo 33"/>
          <p:cNvSpPr/>
          <p:nvPr/>
        </p:nvSpPr>
        <p:spPr>
          <a:xfrm>
            <a:off x="6643702" y="3214686"/>
            <a:ext cx="1071570" cy="7143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5" name="Imagem 34" descr="novo_logo.jpg"/>
          <p:cNvPicPr/>
          <p:nvPr/>
        </p:nvPicPr>
        <p:blipFill>
          <a:blip r:embed="rId7" cstate="print"/>
          <a:srcRect l="6250" t="8039" b="43726"/>
          <a:stretch>
            <a:fillRect/>
          </a:stretch>
        </p:blipFill>
        <p:spPr>
          <a:xfrm>
            <a:off x="6643702" y="3357562"/>
            <a:ext cx="1071570" cy="428628"/>
          </a:xfrm>
          <a:prstGeom prst="rect">
            <a:avLst/>
          </a:prstGeom>
        </p:spPr>
      </p:pic>
      <p:sp>
        <p:nvSpPr>
          <p:cNvPr id="40" name="CaixaDeTexto 39"/>
          <p:cNvSpPr txBox="1"/>
          <p:nvPr/>
        </p:nvSpPr>
        <p:spPr>
          <a:xfrm>
            <a:off x="5357818" y="4845618"/>
            <a:ext cx="250033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Solicitação Liberada</a:t>
            </a:r>
            <a:endParaRPr lang="pt-B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5715008" y="242886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ESCOLA</a:t>
            </a:r>
            <a:endParaRPr lang="pt-BR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Matrícula Informatizada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35" name="Group 2"/>
          <p:cNvGrpSpPr>
            <a:grpSpLocks/>
          </p:cNvGrpSpPr>
          <p:nvPr/>
        </p:nvGrpSpPr>
        <p:grpSpPr bwMode="auto">
          <a:xfrm>
            <a:off x="3375025" y="906482"/>
            <a:ext cx="5046663" cy="1200150"/>
            <a:chOff x="2208" y="900"/>
            <a:chExt cx="3179" cy="756"/>
          </a:xfrm>
        </p:grpSpPr>
        <p:grpSp>
          <p:nvGrpSpPr>
            <p:cNvPr id="36" name="Group 3"/>
            <p:cNvGrpSpPr>
              <a:grpSpLocks/>
            </p:cNvGrpSpPr>
            <p:nvPr/>
          </p:nvGrpSpPr>
          <p:grpSpPr bwMode="auto">
            <a:xfrm>
              <a:off x="2208" y="900"/>
              <a:ext cx="2982" cy="718"/>
              <a:chOff x="2499" y="1041"/>
              <a:chExt cx="3261" cy="864"/>
            </a:xfrm>
          </p:grpSpPr>
          <p:sp>
            <p:nvSpPr>
              <p:cNvPr id="38" name="Rectangle 4"/>
              <p:cNvSpPr>
                <a:spLocks noChangeArrowheads="1"/>
              </p:cNvSpPr>
              <p:nvPr/>
            </p:nvSpPr>
            <p:spPr bwMode="auto">
              <a:xfrm>
                <a:off x="2880" y="1041"/>
                <a:ext cx="2880" cy="864"/>
              </a:xfrm>
              <a:prstGeom prst="rect">
                <a:avLst/>
              </a:prstGeom>
              <a:gradFill rotWithShape="1">
                <a:gsLst>
                  <a:gs pos="0">
                    <a:srgbClr val="79B6ED">
                      <a:alpha val="60001"/>
                    </a:srgbClr>
                  </a:gs>
                  <a:gs pos="100000">
                    <a:srgbClr val="38546E">
                      <a:alpha val="0"/>
                    </a:srgbClr>
                  </a:gs>
                </a:gsLst>
                <a:lin ang="0" scaled="1"/>
              </a:gradFill>
              <a:ln w="12700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39" name="Rectangle 5"/>
              <p:cNvSpPr>
                <a:spLocks noChangeArrowheads="1"/>
              </p:cNvSpPr>
              <p:nvPr/>
            </p:nvSpPr>
            <p:spPr bwMode="auto">
              <a:xfrm flipH="1">
                <a:off x="2499" y="1041"/>
                <a:ext cx="381" cy="864"/>
              </a:xfrm>
              <a:prstGeom prst="rect">
                <a:avLst/>
              </a:prstGeom>
              <a:gradFill rotWithShape="1">
                <a:gsLst>
                  <a:gs pos="0">
                    <a:srgbClr val="79B6ED">
                      <a:alpha val="60001"/>
                    </a:srgbClr>
                  </a:gs>
                  <a:gs pos="100000">
                    <a:srgbClr val="38546E">
                      <a:alpha val="0"/>
                    </a:srgbClr>
                  </a:gs>
                </a:gsLst>
                <a:lin ang="0" scaled="1"/>
              </a:gradFill>
              <a:ln w="12700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</p:grp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2352" y="900"/>
              <a:ext cx="3035" cy="75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just">
                <a:buClr>
                  <a:schemeClr val="bg1"/>
                </a:buClr>
              </a:pPr>
              <a:r>
                <a:rPr lang="en-US" b="1" dirty="0" err="1" smtClean="0"/>
                <a:t>Consiste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em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manter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atualizado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os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processos</a:t>
              </a:r>
              <a:r>
                <a:rPr lang="en-US" b="1" dirty="0" smtClean="0"/>
                <a:t> de </a:t>
              </a:r>
              <a:r>
                <a:rPr lang="en-US" b="1" dirty="0" err="1" smtClean="0"/>
                <a:t>entrada</a:t>
              </a:r>
              <a:r>
                <a:rPr lang="en-US" b="1" dirty="0" smtClean="0"/>
                <a:t> e </a:t>
              </a:r>
              <a:r>
                <a:rPr lang="en-US" b="1" dirty="0" err="1" smtClean="0"/>
                <a:t>saída</a:t>
              </a:r>
              <a:r>
                <a:rPr lang="en-US" b="1" dirty="0" smtClean="0"/>
                <a:t> de </a:t>
              </a:r>
              <a:r>
                <a:rPr lang="en-US" b="1" dirty="0" err="1" smtClean="0"/>
                <a:t>aluno</a:t>
              </a:r>
              <a:r>
                <a:rPr lang="en-US" b="1" dirty="0" smtClean="0"/>
                <a:t> da </a:t>
              </a:r>
              <a:r>
                <a:rPr lang="en-US" b="1" dirty="0" err="1" smtClean="0"/>
                <a:t>Rede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ao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longo</a:t>
              </a:r>
              <a:r>
                <a:rPr lang="en-US" b="1" dirty="0" smtClean="0"/>
                <a:t> do </a:t>
              </a:r>
              <a:r>
                <a:rPr lang="en-US" b="1" dirty="0" err="1" smtClean="0"/>
                <a:t>ano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letivo</a:t>
              </a:r>
              <a:r>
                <a:rPr lang="en-US" b="1" dirty="0" smtClean="0"/>
                <a:t>.</a:t>
              </a:r>
            </a:p>
            <a:p>
              <a:pPr>
                <a:buClr>
                  <a:schemeClr val="bg1"/>
                </a:buClr>
              </a:pPr>
              <a:endParaRPr lang="en-US" b="1" dirty="0"/>
            </a:p>
          </p:txBody>
        </p:sp>
      </p:grpSp>
      <p:grpSp>
        <p:nvGrpSpPr>
          <p:cNvPr id="40" name="Group 7"/>
          <p:cNvGrpSpPr>
            <a:grpSpLocks/>
          </p:cNvGrpSpPr>
          <p:nvPr/>
        </p:nvGrpSpPr>
        <p:grpSpPr bwMode="auto">
          <a:xfrm>
            <a:off x="3298825" y="3697307"/>
            <a:ext cx="5273952" cy="1077912"/>
            <a:chOff x="2089" y="2602"/>
            <a:chExt cx="3723" cy="718"/>
          </a:xfrm>
        </p:grpSpPr>
        <p:grpSp>
          <p:nvGrpSpPr>
            <p:cNvPr id="41" name="Group 8"/>
            <p:cNvGrpSpPr>
              <a:grpSpLocks/>
            </p:cNvGrpSpPr>
            <p:nvPr/>
          </p:nvGrpSpPr>
          <p:grpSpPr bwMode="auto">
            <a:xfrm>
              <a:off x="2089" y="2602"/>
              <a:ext cx="3261" cy="718"/>
              <a:chOff x="2499" y="1041"/>
              <a:chExt cx="3261" cy="864"/>
            </a:xfrm>
          </p:grpSpPr>
          <p:sp>
            <p:nvSpPr>
              <p:cNvPr id="43" name="Rectangle 9"/>
              <p:cNvSpPr>
                <a:spLocks noChangeArrowheads="1"/>
              </p:cNvSpPr>
              <p:nvPr/>
            </p:nvSpPr>
            <p:spPr bwMode="auto">
              <a:xfrm>
                <a:off x="2880" y="1041"/>
                <a:ext cx="2880" cy="864"/>
              </a:xfrm>
              <a:prstGeom prst="rect">
                <a:avLst/>
              </a:prstGeom>
              <a:gradFill rotWithShape="1">
                <a:gsLst>
                  <a:gs pos="0">
                    <a:srgbClr val="DC4628">
                      <a:alpha val="60001"/>
                    </a:srgbClr>
                  </a:gs>
                  <a:gs pos="100000">
                    <a:srgbClr val="BE3C23">
                      <a:alpha val="0"/>
                    </a:srgbClr>
                  </a:gs>
                </a:gsLst>
                <a:lin ang="0" scaled="1"/>
              </a:gradFill>
              <a:ln w="12700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44" name="Rectangle 10"/>
              <p:cNvSpPr>
                <a:spLocks noChangeArrowheads="1"/>
              </p:cNvSpPr>
              <p:nvPr/>
            </p:nvSpPr>
            <p:spPr bwMode="auto">
              <a:xfrm flipH="1">
                <a:off x="2499" y="1041"/>
                <a:ext cx="381" cy="864"/>
              </a:xfrm>
              <a:prstGeom prst="rect">
                <a:avLst/>
              </a:prstGeom>
              <a:gradFill rotWithShape="1">
                <a:gsLst>
                  <a:gs pos="0">
                    <a:srgbClr val="DC4628">
                      <a:alpha val="60001"/>
                    </a:srgbClr>
                  </a:gs>
                  <a:gs pos="100000">
                    <a:srgbClr val="BD3C22">
                      <a:alpha val="0"/>
                    </a:srgbClr>
                  </a:gs>
                </a:gsLst>
                <a:lin ang="0" scaled="1"/>
              </a:gradFill>
              <a:ln w="12700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</p:grp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2282" y="2754"/>
              <a:ext cx="3530" cy="4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just">
                <a:buClr>
                  <a:schemeClr val="bg1"/>
                </a:buClr>
              </a:pPr>
              <a:r>
                <a:rPr lang="en-US" b="1" dirty="0" err="1" smtClean="0"/>
                <a:t>Renovação</a:t>
              </a:r>
              <a:r>
                <a:rPr lang="en-US" b="1" dirty="0" smtClean="0"/>
                <a:t> de </a:t>
              </a:r>
              <a:r>
                <a:rPr lang="en-US" b="1" dirty="0" err="1" smtClean="0"/>
                <a:t>matrícula</a:t>
              </a:r>
              <a:r>
                <a:rPr lang="en-US" b="1" dirty="0" smtClean="0"/>
                <a:t> e </a:t>
              </a:r>
              <a:r>
                <a:rPr lang="en-US" b="1" dirty="0" err="1" smtClean="0"/>
                <a:t>transferência</a:t>
              </a:r>
              <a:r>
                <a:rPr lang="en-US" b="1" dirty="0" smtClean="0"/>
                <a:t> de </a:t>
              </a:r>
              <a:r>
                <a:rPr lang="en-US" b="1" dirty="0" err="1" smtClean="0"/>
                <a:t>alunos</a:t>
              </a:r>
              <a:r>
                <a:rPr lang="en-US" b="1" dirty="0" smtClean="0"/>
                <a:t> da </a:t>
              </a:r>
              <a:r>
                <a:rPr lang="en-US" b="1" dirty="0" err="1" smtClean="0"/>
                <a:t>Rede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realizado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ao</a:t>
              </a:r>
              <a:r>
                <a:rPr lang="en-US" b="1" dirty="0" smtClean="0"/>
                <a:t> final do </a:t>
              </a:r>
              <a:r>
                <a:rPr lang="en-US" b="1" dirty="0" err="1" smtClean="0"/>
                <a:t>período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letivo</a:t>
              </a:r>
              <a:r>
                <a:rPr lang="en-US" b="1" dirty="0" smtClean="0"/>
                <a:t>. </a:t>
              </a:r>
              <a:endParaRPr lang="en-US" b="1" dirty="0"/>
            </a:p>
          </p:txBody>
        </p:sp>
      </p:grpSp>
      <p:grpSp>
        <p:nvGrpSpPr>
          <p:cNvPr id="45" name="Group 12"/>
          <p:cNvGrpSpPr>
            <a:grpSpLocks/>
          </p:cNvGrpSpPr>
          <p:nvPr/>
        </p:nvGrpSpPr>
        <p:grpSpPr bwMode="auto">
          <a:xfrm>
            <a:off x="3298824" y="4997469"/>
            <a:ext cx="5389063" cy="1203325"/>
            <a:chOff x="2101" y="3422"/>
            <a:chExt cx="3261" cy="758"/>
          </a:xfrm>
        </p:grpSpPr>
        <p:grpSp>
          <p:nvGrpSpPr>
            <p:cNvPr id="46" name="Group 13"/>
            <p:cNvGrpSpPr>
              <a:grpSpLocks/>
            </p:cNvGrpSpPr>
            <p:nvPr/>
          </p:nvGrpSpPr>
          <p:grpSpPr bwMode="auto">
            <a:xfrm>
              <a:off x="2101" y="3422"/>
              <a:ext cx="3261" cy="718"/>
              <a:chOff x="2499" y="1041"/>
              <a:chExt cx="3261" cy="864"/>
            </a:xfrm>
          </p:grpSpPr>
          <p:sp>
            <p:nvSpPr>
              <p:cNvPr id="48" name="Rectangle 14"/>
              <p:cNvSpPr>
                <a:spLocks noChangeArrowheads="1"/>
              </p:cNvSpPr>
              <p:nvPr/>
            </p:nvSpPr>
            <p:spPr bwMode="auto">
              <a:xfrm>
                <a:off x="2880" y="1041"/>
                <a:ext cx="2880" cy="864"/>
              </a:xfrm>
              <a:prstGeom prst="rect">
                <a:avLst/>
              </a:prstGeom>
              <a:gradFill rotWithShape="1">
                <a:gsLst>
                  <a:gs pos="0">
                    <a:srgbClr val="B48500">
                      <a:alpha val="60999"/>
                    </a:srgbClr>
                  </a:gs>
                  <a:gs pos="100000">
                    <a:srgbClr val="533E00">
                      <a:alpha val="0"/>
                    </a:srgbClr>
                  </a:gs>
                </a:gsLst>
                <a:lin ang="0" scaled="1"/>
              </a:gradFill>
              <a:ln w="12700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49" name="Rectangle 15"/>
              <p:cNvSpPr>
                <a:spLocks noChangeArrowheads="1"/>
              </p:cNvSpPr>
              <p:nvPr/>
            </p:nvSpPr>
            <p:spPr bwMode="auto">
              <a:xfrm flipH="1">
                <a:off x="2499" y="1041"/>
                <a:ext cx="381" cy="864"/>
              </a:xfrm>
              <a:prstGeom prst="rect">
                <a:avLst/>
              </a:prstGeom>
              <a:gradFill rotWithShape="1">
                <a:gsLst>
                  <a:gs pos="0">
                    <a:srgbClr val="B48500">
                      <a:alpha val="60999"/>
                    </a:srgbClr>
                  </a:gs>
                  <a:gs pos="100000">
                    <a:srgbClr val="533E00">
                      <a:alpha val="0"/>
                    </a:srgbClr>
                  </a:gs>
                </a:gsLst>
                <a:lin ang="0" scaled="1"/>
              </a:gradFill>
              <a:ln w="12700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</p:grpSp>
        <p:sp>
          <p:nvSpPr>
            <p:cNvPr id="47" name="Rectangle 16"/>
            <p:cNvSpPr>
              <a:spLocks noChangeArrowheads="1"/>
            </p:cNvSpPr>
            <p:nvPr/>
          </p:nvSpPr>
          <p:spPr bwMode="auto">
            <a:xfrm>
              <a:off x="2243" y="3424"/>
              <a:ext cx="3092" cy="75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bg1"/>
                </a:buClr>
              </a:pPr>
              <a:r>
                <a:rPr lang="en-US" b="1" dirty="0" err="1" smtClean="0"/>
                <a:t>Solicitação</a:t>
              </a:r>
              <a:r>
                <a:rPr lang="en-US" b="1" dirty="0" smtClean="0"/>
                <a:t> de </a:t>
              </a:r>
              <a:r>
                <a:rPr lang="en-US" b="1" dirty="0" err="1" smtClean="0"/>
                <a:t>vagas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para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novos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alunos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realizada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pela</a:t>
              </a:r>
              <a:r>
                <a:rPr lang="en-US" b="1" dirty="0" smtClean="0"/>
                <a:t> Central de </a:t>
              </a:r>
              <a:r>
                <a:rPr lang="en-US" b="1" dirty="0" err="1" smtClean="0"/>
                <a:t>Atendimento</a:t>
              </a:r>
              <a:r>
                <a:rPr lang="en-US" b="1" dirty="0" smtClean="0"/>
                <a:t> 0800 e Internet.  O </a:t>
              </a:r>
              <a:r>
                <a:rPr lang="en-US" b="1" dirty="0" err="1" smtClean="0"/>
                <a:t>processo</a:t>
              </a:r>
              <a:r>
                <a:rPr lang="en-US" b="1" dirty="0" smtClean="0"/>
                <a:t> é </a:t>
              </a:r>
              <a:r>
                <a:rPr lang="en-US" b="1" dirty="0" err="1" smtClean="0"/>
                <a:t>finalizado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após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efetivação</a:t>
              </a:r>
              <a:r>
                <a:rPr lang="en-US" b="1" dirty="0" smtClean="0"/>
                <a:t> da </a:t>
              </a:r>
              <a:r>
                <a:rPr lang="en-US" b="1" dirty="0" err="1" smtClean="0"/>
                <a:t>matrícula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na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escola</a:t>
              </a:r>
              <a:r>
                <a:rPr lang="en-US" b="1" dirty="0" smtClean="0"/>
                <a:t>.</a:t>
              </a:r>
              <a:endParaRPr lang="en-US" b="1" dirty="0"/>
            </a:p>
          </p:txBody>
        </p:sp>
      </p:grpSp>
      <p:grpSp>
        <p:nvGrpSpPr>
          <p:cNvPr id="50" name="Group 17"/>
          <p:cNvGrpSpPr>
            <a:grpSpLocks/>
          </p:cNvGrpSpPr>
          <p:nvPr/>
        </p:nvGrpSpPr>
        <p:grpSpPr bwMode="auto">
          <a:xfrm>
            <a:off x="142876" y="830282"/>
            <a:ext cx="3181351" cy="1273175"/>
            <a:chOff x="172" y="852"/>
            <a:chExt cx="2004" cy="802"/>
          </a:xfrm>
        </p:grpSpPr>
        <p:pic>
          <p:nvPicPr>
            <p:cNvPr id="51" name="Picture 18" descr="GEL Rounded Rectangle MS blue"/>
            <p:cNvPicPr>
              <a:picLocks noChangeArrowheads="1"/>
            </p:cNvPicPr>
            <p:nvPr/>
          </p:nvPicPr>
          <p:blipFill>
            <a:blip r:embed="rId2" cstate="print">
              <a:lum bright="-18000"/>
            </a:blip>
            <a:srcRect/>
            <a:stretch>
              <a:fillRect/>
            </a:stretch>
          </p:blipFill>
          <p:spPr bwMode="auto">
            <a:xfrm>
              <a:off x="240" y="852"/>
              <a:ext cx="1936" cy="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Rectangle 19"/>
            <p:cNvSpPr>
              <a:spLocks noChangeArrowheads="1"/>
            </p:cNvSpPr>
            <p:nvPr/>
          </p:nvSpPr>
          <p:spPr bwMode="auto">
            <a:xfrm>
              <a:off x="172" y="976"/>
              <a:ext cx="148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MANUTENÇÃO DA MATRÍCULA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20"/>
          <p:cNvGrpSpPr>
            <a:grpSpLocks/>
          </p:cNvGrpSpPr>
          <p:nvPr/>
        </p:nvGrpSpPr>
        <p:grpSpPr bwMode="auto">
          <a:xfrm>
            <a:off x="247650" y="2233632"/>
            <a:ext cx="3073400" cy="1273175"/>
            <a:chOff x="238" y="1736"/>
            <a:chExt cx="1936" cy="802"/>
          </a:xfrm>
        </p:grpSpPr>
        <p:pic>
          <p:nvPicPr>
            <p:cNvPr id="54" name="Picture 21" descr="GEL Rounded Rectangle MS green"/>
            <p:cNvPicPr>
              <a:picLocks noChangeArrowheads="1"/>
            </p:cNvPicPr>
            <p:nvPr/>
          </p:nvPicPr>
          <p:blipFill>
            <a:blip r:embed="rId3" cstate="print">
              <a:lum bright="-18000"/>
            </a:blip>
            <a:srcRect/>
            <a:stretch>
              <a:fillRect/>
            </a:stretch>
          </p:blipFill>
          <p:spPr bwMode="auto">
            <a:xfrm>
              <a:off x="238" y="1736"/>
              <a:ext cx="1936" cy="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Rectangle 22"/>
            <p:cNvSpPr>
              <a:spLocks noChangeArrowheads="1"/>
            </p:cNvSpPr>
            <p:nvPr/>
          </p:nvSpPr>
          <p:spPr bwMode="auto">
            <a:xfrm>
              <a:off x="262" y="1859"/>
              <a:ext cx="16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REORDENAMENTO DA REDE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23"/>
          <p:cNvGrpSpPr>
            <a:grpSpLocks/>
          </p:cNvGrpSpPr>
          <p:nvPr/>
        </p:nvGrpSpPr>
        <p:grpSpPr bwMode="auto">
          <a:xfrm>
            <a:off x="250825" y="3649682"/>
            <a:ext cx="3073400" cy="1196975"/>
            <a:chOff x="240" y="2628"/>
            <a:chExt cx="1936" cy="754"/>
          </a:xfrm>
        </p:grpSpPr>
        <p:pic>
          <p:nvPicPr>
            <p:cNvPr id="57" name="Picture 24" descr="GEL Rounded Rectangle MS red"/>
            <p:cNvPicPr>
              <a:picLocks noChangeArrowheads="1"/>
            </p:cNvPicPr>
            <p:nvPr/>
          </p:nvPicPr>
          <p:blipFill>
            <a:blip r:embed="rId4" cstate="print">
              <a:lum bright="-18000"/>
            </a:blip>
            <a:srcRect/>
            <a:stretch>
              <a:fillRect/>
            </a:stretch>
          </p:blipFill>
          <p:spPr bwMode="auto">
            <a:xfrm>
              <a:off x="240" y="2628"/>
              <a:ext cx="1936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Rectangle 25"/>
            <p:cNvSpPr>
              <a:spLocks noChangeArrowheads="1"/>
            </p:cNvSpPr>
            <p:nvPr/>
          </p:nvSpPr>
          <p:spPr bwMode="auto">
            <a:xfrm>
              <a:off x="262" y="2714"/>
              <a:ext cx="135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RENOVAÇAO, TA e TIP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26"/>
          <p:cNvGrpSpPr>
            <a:grpSpLocks/>
          </p:cNvGrpSpPr>
          <p:nvPr/>
        </p:nvGrpSpPr>
        <p:grpSpPr bwMode="auto">
          <a:xfrm>
            <a:off x="250825" y="4945082"/>
            <a:ext cx="3071813" cy="1270000"/>
            <a:chOff x="240" y="3444"/>
            <a:chExt cx="1935" cy="800"/>
          </a:xfrm>
        </p:grpSpPr>
        <p:pic>
          <p:nvPicPr>
            <p:cNvPr id="60" name="Picture 27" descr="GEL Rounded Rectangle msyellow"/>
            <p:cNvPicPr>
              <a:picLocks noChangeArrowheads="1"/>
            </p:cNvPicPr>
            <p:nvPr/>
          </p:nvPicPr>
          <p:blipFill>
            <a:blip r:embed="rId5" cstate="print">
              <a:lum bright="-12000"/>
            </a:blip>
            <a:srcRect/>
            <a:stretch>
              <a:fillRect/>
            </a:stretch>
          </p:blipFill>
          <p:spPr bwMode="auto">
            <a:xfrm>
              <a:off x="240" y="3444"/>
              <a:ext cx="1935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307" y="3614"/>
              <a:ext cx="16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NOVOS ALUNOS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oup 29"/>
          <p:cNvGrpSpPr>
            <a:grpSpLocks/>
          </p:cNvGrpSpPr>
          <p:nvPr/>
        </p:nvGrpSpPr>
        <p:grpSpPr bwMode="auto">
          <a:xfrm>
            <a:off x="3276600" y="2286019"/>
            <a:ext cx="5592763" cy="1154113"/>
            <a:chOff x="2146" y="1769"/>
            <a:chExt cx="3523" cy="727"/>
          </a:xfrm>
        </p:grpSpPr>
        <p:grpSp>
          <p:nvGrpSpPr>
            <p:cNvPr id="63" name="Group 30"/>
            <p:cNvGrpSpPr>
              <a:grpSpLocks/>
            </p:cNvGrpSpPr>
            <p:nvPr/>
          </p:nvGrpSpPr>
          <p:grpSpPr bwMode="auto">
            <a:xfrm>
              <a:off x="2146" y="1778"/>
              <a:ext cx="3523" cy="718"/>
              <a:chOff x="2101" y="1834"/>
              <a:chExt cx="3523" cy="718"/>
            </a:xfrm>
          </p:grpSpPr>
          <p:grpSp>
            <p:nvGrpSpPr>
              <p:cNvPr id="65" name="Group 31"/>
              <p:cNvGrpSpPr>
                <a:grpSpLocks/>
              </p:cNvGrpSpPr>
              <p:nvPr/>
            </p:nvGrpSpPr>
            <p:grpSpPr bwMode="auto">
              <a:xfrm>
                <a:off x="2101" y="1834"/>
                <a:ext cx="3261" cy="718"/>
                <a:chOff x="2499" y="1041"/>
                <a:chExt cx="3261" cy="864"/>
              </a:xfrm>
            </p:grpSpPr>
            <p:sp>
              <p:nvSpPr>
                <p:cNvPr id="67" name="Rectangle 32"/>
                <p:cNvSpPr>
                  <a:spLocks noChangeArrowheads="1"/>
                </p:cNvSpPr>
                <p:nvPr/>
              </p:nvSpPr>
              <p:spPr bwMode="auto">
                <a:xfrm>
                  <a:off x="2880" y="1041"/>
                  <a:ext cx="2880" cy="864"/>
                </a:xfrm>
                <a:prstGeom prst="rect">
                  <a:avLst/>
                </a:prstGeom>
                <a:gradFill rotWithShape="1">
                  <a:gsLst>
                    <a:gs pos="0">
                      <a:srgbClr val="57BB2F">
                        <a:alpha val="60001"/>
                      </a:srgbClr>
                    </a:gs>
                    <a:gs pos="100000">
                      <a:srgbClr val="285716">
                        <a:alpha val="0"/>
                      </a:srgbClr>
                    </a:gs>
                  </a:gsLst>
                  <a:lin ang="0" scaled="1"/>
                </a:gradFill>
                <a:ln w="12700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68" name="Rectangle 33"/>
                <p:cNvSpPr>
                  <a:spLocks noChangeArrowheads="1"/>
                </p:cNvSpPr>
                <p:nvPr/>
              </p:nvSpPr>
              <p:spPr bwMode="auto">
                <a:xfrm flipH="1">
                  <a:off x="2499" y="1041"/>
                  <a:ext cx="381" cy="864"/>
                </a:xfrm>
                <a:prstGeom prst="rect">
                  <a:avLst/>
                </a:prstGeom>
                <a:gradFill rotWithShape="1">
                  <a:gsLst>
                    <a:gs pos="0">
                      <a:srgbClr val="57BB2F">
                        <a:alpha val="60001"/>
                      </a:srgbClr>
                    </a:gs>
                    <a:gs pos="100000">
                      <a:srgbClr val="285716">
                        <a:alpha val="0"/>
                      </a:srgbClr>
                    </a:gs>
                  </a:gsLst>
                  <a:lin ang="0" scaled="1"/>
                </a:gradFill>
                <a:ln w="12700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2351" y="1921"/>
                <a:ext cx="3273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marL="396875" indent="-396875">
                  <a:lnSpc>
                    <a:spcPct val="80000"/>
                  </a:lnSpc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None/>
                  <a:defRPr/>
                </a:pPr>
                <a:endParaRPr lang="pt-BR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Segoe Semibold" pitchFamily="34" charset="0"/>
                </a:endParaRPr>
              </a:p>
            </p:txBody>
          </p:sp>
        </p:grpSp>
        <p:sp>
          <p:nvSpPr>
            <p:cNvPr id="64" name="Rectangle 35"/>
            <p:cNvSpPr>
              <a:spLocks noChangeArrowheads="1"/>
            </p:cNvSpPr>
            <p:nvPr/>
          </p:nvSpPr>
          <p:spPr bwMode="auto">
            <a:xfrm>
              <a:off x="2332" y="1769"/>
              <a:ext cx="3240" cy="61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Blip>
                  <a:blip r:embed="rId6"/>
                </a:buBlip>
                <a:defRPr/>
              </a:pPr>
              <a:endParaRPr lang="en-US" sz="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egoe" pitchFamily="34" charset="0"/>
              </a:endParaRPr>
            </a:p>
            <a:p>
              <a:pPr algn="just">
                <a:buClr>
                  <a:schemeClr val="bg1"/>
                </a:buClr>
                <a:defRPr/>
              </a:pPr>
              <a:r>
                <a:rPr lang="en-US" b="1" dirty="0" err="1" smtClean="0"/>
                <a:t>Estudo</a:t>
              </a:r>
              <a:r>
                <a:rPr lang="en-US" b="1" dirty="0" smtClean="0"/>
                <a:t> da </a:t>
              </a:r>
              <a:r>
                <a:rPr lang="en-US" b="1" dirty="0" err="1" smtClean="0"/>
                <a:t>Rede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que</a:t>
              </a:r>
              <a:r>
                <a:rPr lang="en-US" b="1" dirty="0" smtClean="0"/>
                <a:t> visa </a:t>
              </a:r>
              <a:r>
                <a:rPr lang="en-US" b="1" dirty="0" err="1" smtClean="0"/>
                <a:t>equilibrar</a:t>
              </a:r>
              <a:r>
                <a:rPr lang="en-US" b="1" dirty="0" smtClean="0"/>
                <a:t> a </a:t>
              </a:r>
              <a:r>
                <a:rPr lang="en-US" b="1" dirty="0" err="1" smtClean="0"/>
                <a:t>oferta</a:t>
              </a:r>
              <a:r>
                <a:rPr lang="en-US" b="1" dirty="0" smtClean="0"/>
                <a:t> e a </a:t>
              </a:r>
              <a:r>
                <a:rPr lang="en-US" b="1" dirty="0" err="1" smtClean="0"/>
                <a:t>demanda</a:t>
              </a:r>
              <a:r>
                <a:rPr lang="en-US" b="1" dirty="0" smtClean="0"/>
                <a:t> de </a:t>
              </a:r>
              <a:r>
                <a:rPr lang="en-US" b="1" dirty="0" err="1" smtClean="0"/>
                <a:t>vagas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garantindo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acesso</a:t>
              </a:r>
              <a:r>
                <a:rPr lang="en-US" b="1" dirty="0" smtClean="0"/>
                <a:t> a </a:t>
              </a:r>
              <a:r>
                <a:rPr lang="en-US" b="1" dirty="0" err="1" smtClean="0"/>
                <a:t>escola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para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todos</a:t>
              </a:r>
              <a:r>
                <a:rPr lang="en-US" b="1" dirty="0" smtClean="0"/>
                <a:t>.</a:t>
              </a:r>
              <a:endParaRPr lang="en-US" b="1" dirty="0"/>
            </a:p>
          </p:txBody>
        </p:sp>
      </p:grpSp>
      <p:pic>
        <p:nvPicPr>
          <p:cNvPr id="75" name="Picture 2" descr="D:\geral\trabalho\apresentacoes\imagens_p_apresentacoes_outros\png\plain\user_headset.png"/>
          <p:cNvPicPr>
            <a:picLocks noChangeAspect="1" noChangeArrowheads="1"/>
          </p:cNvPicPr>
          <p:nvPr/>
        </p:nvPicPr>
        <p:blipFill>
          <a:blip r:embed="rId7" cstate="print"/>
          <a:srcRect r="20049"/>
          <a:stretch>
            <a:fillRect/>
          </a:stretch>
        </p:blipFill>
        <p:spPr bwMode="auto">
          <a:xfrm>
            <a:off x="2571736" y="5286388"/>
            <a:ext cx="657441" cy="822308"/>
          </a:xfrm>
          <a:prstGeom prst="rect">
            <a:avLst/>
          </a:prstGeom>
          <a:noFill/>
        </p:spPr>
      </p:pic>
      <p:pic>
        <p:nvPicPr>
          <p:cNvPr id="98" name="Picture 12" descr="two guys working on P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1357298"/>
            <a:ext cx="91395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9" descr="Tablet PC Sharing circl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298" y="2714620"/>
            <a:ext cx="779612" cy="75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18" descr="develop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0298" y="4027883"/>
            <a:ext cx="785818" cy="75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5" descr="Connected icon NEW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71670" y="5678294"/>
            <a:ext cx="624067" cy="47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Matrícula Informatizada - Cenário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0" y="857232"/>
            <a:ext cx="9144000" cy="5429288"/>
          </a:xfrm>
          <a:prstGeom prst="roundRect">
            <a:avLst>
              <a:gd name="adj" fmla="val 6708"/>
            </a:avLst>
          </a:prstGeom>
          <a:gradFill rotWithShape="1">
            <a:gsLst>
              <a:gs pos="0">
                <a:schemeClr val="tx1">
                  <a:alpha val="79999"/>
                </a:schemeClr>
              </a:gs>
              <a:gs pos="100000">
                <a:schemeClr val="tx1">
                  <a:alpha val="37999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32" name="Picture 4" descr="Fu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89724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5" descr="databa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6116" y="2902430"/>
            <a:ext cx="1791742" cy="166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tângulo de cantos arredondados 45"/>
          <p:cNvSpPr/>
          <p:nvPr/>
        </p:nvSpPr>
        <p:spPr>
          <a:xfrm>
            <a:off x="264394" y="1785926"/>
            <a:ext cx="2950284" cy="350046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pt-BR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1" name="Group 23"/>
          <p:cNvGrpSpPr>
            <a:grpSpLocks/>
          </p:cNvGrpSpPr>
          <p:nvPr/>
        </p:nvGrpSpPr>
        <p:grpSpPr bwMode="auto">
          <a:xfrm>
            <a:off x="385705" y="3790816"/>
            <a:ext cx="2614659" cy="1196975"/>
            <a:chOff x="201" y="2636"/>
            <a:chExt cx="1936" cy="754"/>
          </a:xfrm>
        </p:grpSpPr>
        <p:pic>
          <p:nvPicPr>
            <p:cNvPr id="42" name="Picture 24" descr="GEL Rounded Rectangle MS red"/>
            <p:cNvPicPr>
              <a:picLocks noChangeArrowheads="1"/>
            </p:cNvPicPr>
            <p:nvPr/>
          </p:nvPicPr>
          <p:blipFill>
            <a:blip r:embed="rId4" cstate="print">
              <a:lum bright="-18000"/>
            </a:blip>
            <a:srcRect/>
            <a:stretch>
              <a:fillRect/>
            </a:stretch>
          </p:blipFill>
          <p:spPr bwMode="auto">
            <a:xfrm>
              <a:off x="201" y="2636"/>
              <a:ext cx="1936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Rectangle 25"/>
            <p:cNvSpPr>
              <a:spLocks noChangeArrowheads="1"/>
            </p:cNvSpPr>
            <p:nvPr/>
          </p:nvSpPr>
          <p:spPr bwMode="auto">
            <a:xfrm>
              <a:off x="258" y="2772"/>
              <a:ext cx="166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RENOVAÇÃO, 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TA e TIP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17"/>
          <p:cNvGrpSpPr>
            <a:grpSpLocks/>
          </p:cNvGrpSpPr>
          <p:nvPr/>
        </p:nvGrpSpPr>
        <p:grpSpPr bwMode="auto">
          <a:xfrm>
            <a:off x="357157" y="2357430"/>
            <a:ext cx="2643207" cy="1214446"/>
            <a:chOff x="133" y="946"/>
            <a:chExt cx="1936" cy="802"/>
          </a:xfrm>
        </p:grpSpPr>
        <p:pic>
          <p:nvPicPr>
            <p:cNvPr id="35" name="Picture 18" descr="GEL Rounded Rectangle MS blue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3" y="946"/>
              <a:ext cx="1936" cy="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ctangle 19"/>
            <p:cNvSpPr>
              <a:spLocks noChangeArrowheads="1"/>
            </p:cNvSpPr>
            <p:nvPr/>
          </p:nvSpPr>
          <p:spPr bwMode="auto">
            <a:xfrm>
              <a:off x="188" y="1088"/>
              <a:ext cx="1872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MANUTENÇÃO DA MATRÍCULA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4105898" y="3700182"/>
            <a:ext cx="1285884" cy="44319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5000"/>
              </a:lnSpc>
              <a:defRPr/>
            </a:pP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SEDUC</a:t>
            </a:r>
            <a:endParaRPr lang="pt-BR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3" name="Picture 7" descr="pressures-arrow"/>
          <p:cNvPicPr>
            <a:picLocks noChangeAspect="1" noChangeArrowheads="1"/>
          </p:cNvPicPr>
          <p:nvPr/>
        </p:nvPicPr>
        <p:blipFill>
          <a:blip r:embed="rId6" cstate="print">
            <a:lum bright="-6000" contrast="6000"/>
          </a:blip>
          <a:srcRect/>
          <a:stretch>
            <a:fillRect/>
          </a:stretch>
        </p:blipFill>
        <p:spPr bwMode="auto">
          <a:xfrm rot="19271075" flipH="1">
            <a:off x="3356327" y="3327025"/>
            <a:ext cx="851275" cy="75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Elipse 65"/>
          <p:cNvSpPr/>
          <p:nvPr/>
        </p:nvSpPr>
        <p:spPr>
          <a:xfrm>
            <a:off x="6286512" y="1000108"/>
            <a:ext cx="2428892" cy="221457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5" name="Group 20"/>
          <p:cNvGrpSpPr>
            <a:grpSpLocks/>
          </p:cNvGrpSpPr>
          <p:nvPr/>
        </p:nvGrpSpPr>
        <p:grpSpPr bwMode="auto">
          <a:xfrm>
            <a:off x="6572264" y="1428736"/>
            <a:ext cx="1874030" cy="1214446"/>
            <a:chOff x="293" y="1830"/>
            <a:chExt cx="1881" cy="802"/>
          </a:xfrm>
        </p:grpSpPr>
        <p:pic>
          <p:nvPicPr>
            <p:cNvPr id="56" name="Picture 21" descr="GEL Rounded Rectangle MS green"/>
            <p:cNvPicPr>
              <a:picLocks noChangeArrowheads="1"/>
            </p:cNvPicPr>
            <p:nvPr/>
          </p:nvPicPr>
          <p:blipFill>
            <a:blip r:embed="rId7" cstate="print">
              <a:lum bright="-18000"/>
            </a:blip>
            <a:srcRect/>
            <a:stretch>
              <a:fillRect/>
            </a:stretch>
          </p:blipFill>
          <p:spPr bwMode="auto">
            <a:xfrm>
              <a:off x="310" y="1830"/>
              <a:ext cx="1864" cy="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Rectangle 22"/>
            <p:cNvSpPr>
              <a:spLocks noChangeArrowheads="1"/>
            </p:cNvSpPr>
            <p:nvPr/>
          </p:nvSpPr>
          <p:spPr bwMode="auto">
            <a:xfrm>
              <a:off x="293" y="2057"/>
              <a:ext cx="1872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REORDENAMENTO DA REDE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8" name="Elipse 67"/>
          <p:cNvSpPr/>
          <p:nvPr/>
        </p:nvSpPr>
        <p:spPr>
          <a:xfrm>
            <a:off x="6429388" y="3714752"/>
            <a:ext cx="2357454" cy="235745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8" name="Group 26"/>
          <p:cNvGrpSpPr>
            <a:grpSpLocks/>
          </p:cNvGrpSpPr>
          <p:nvPr/>
        </p:nvGrpSpPr>
        <p:grpSpPr bwMode="auto">
          <a:xfrm>
            <a:off x="6786578" y="4286256"/>
            <a:ext cx="1785950" cy="1285884"/>
            <a:chOff x="240" y="3444"/>
            <a:chExt cx="1935" cy="800"/>
          </a:xfrm>
        </p:grpSpPr>
        <p:pic>
          <p:nvPicPr>
            <p:cNvPr id="59" name="Picture 27" descr="GEL Rounded Rectangle msyellow"/>
            <p:cNvPicPr>
              <a:picLocks noChangeArrowheads="1"/>
            </p:cNvPicPr>
            <p:nvPr/>
          </p:nvPicPr>
          <p:blipFill>
            <a:blip r:embed="rId8" cstate="print">
              <a:lum bright="-12000"/>
            </a:blip>
            <a:srcRect/>
            <a:stretch>
              <a:fillRect/>
            </a:stretch>
          </p:blipFill>
          <p:spPr bwMode="auto">
            <a:xfrm>
              <a:off x="240" y="3444"/>
              <a:ext cx="1935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240" y="3488"/>
              <a:ext cx="168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sym typeface="Wingdings" pitchFamily="2" charset="2"/>
                </a:rPr>
                <a:t>NOVOS ALUNOS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0" name="Picture 7" descr="pressures-arrow"/>
          <p:cNvPicPr>
            <a:picLocks noChangeAspect="1" noChangeArrowheads="1"/>
          </p:cNvPicPr>
          <p:nvPr/>
        </p:nvPicPr>
        <p:blipFill>
          <a:blip r:embed="rId6" cstate="print">
            <a:lum bright="-6000" contrast="6000"/>
          </a:blip>
          <a:srcRect/>
          <a:stretch>
            <a:fillRect/>
          </a:stretch>
        </p:blipFill>
        <p:spPr bwMode="auto">
          <a:xfrm rot="17238516" flipH="1">
            <a:off x="5560479" y="2570842"/>
            <a:ext cx="849479" cy="75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7" descr="pressures-arrow"/>
          <p:cNvPicPr>
            <a:picLocks noChangeAspect="1" noChangeArrowheads="1"/>
          </p:cNvPicPr>
          <p:nvPr/>
        </p:nvPicPr>
        <p:blipFill>
          <a:blip r:embed="rId6" cstate="print">
            <a:lum bright="-6000" contrast="6000"/>
          </a:blip>
          <a:srcRect/>
          <a:stretch>
            <a:fillRect/>
          </a:stretch>
        </p:blipFill>
        <p:spPr bwMode="auto">
          <a:xfrm rot="20485528" flipH="1">
            <a:off x="5534992" y="3911887"/>
            <a:ext cx="922437" cy="81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CaixaDeTexto 71"/>
          <p:cNvSpPr txBox="1"/>
          <p:nvPr/>
        </p:nvSpPr>
        <p:spPr>
          <a:xfrm>
            <a:off x="785786" y="185736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SIGE</a:t>
            </a:r>
            <a:endParaRPr lang="pt-BR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4" name="CaixaDeTexto 73"/>
          <p:cNvSpPr txBox="1"/>
          <p:nvPr/>
        </p:nvSpPr>
        <p:spPr>
          <a:xfrm>
            <a:off x="6715140" y="385762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0800</a:t>
            </a:r>
            <a:endParaRPr lang="pt-BR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8" name="Picture 2" descr="D:\geral\trabalho\apresentacoes\imagens_p_apresentacoes_outros\png\plain\user_headset.png"/>
          <p:cNvPicPr>
            <a:picLocks noChangeAspect="1" noChangeArrowheads="1"/>
          </p:cNvPicPr>
          <p:nvPr/>
        </p:nvPicPr>
        <p:blipFill>
          <a:blip r:embed="rId9" cstate="print"/>
          <a:srcRect r="20049"/>
          <a:stretch>
            <a:fillRect/>
          </a:stretch>
        </p:blipFill>
        <p:spPr bwMode="auto">
          <a:xfrm>
            <a:off x="7929586" y="4643446"/>
            <a:ext cx="657441" cy="822308"/>
          </a:xfrm>
          <a:prstGeom prst="rect">
            <a:avLst/>
          </a:prstGeom>
          <a:noFill/>
        </p:spPr>
      </p:pic>
      <p:pic>
        <p:nvPicPr>
          <p:cNvPr id="90" name="Picture 34" descr="blue shadow arrow righ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4744500" y="3042187"/>
            <a:ext cx="44082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34" descr="blue shadow arrow righ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7286645" y="2500306"/>
            <a:ext cx="44082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34" descr="blue shadow arrow righ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4637343" y="434700"/>
            <a:ext cx="440821" cy="371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5" descr="Connected icon NEW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16" y="5000636"/>
            <a:ext cx="624067" cy="47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CaixaDeTexto 32"/>
          <p:cNvSpPr txBox="1"/>
          <p:nvPr/>
        </p:nvSpPr>
        <p:spPr>
          <a:xfrm>
            <a:off x="6715140" y="550070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Internet</a:t>
            </a:r>
            <a:endParaRPr lang="pt-BR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46 -0.0044 L -2.77778E-6 3.7037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07 0.04954 L -3.88889E-6 1.85185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42 -0.00232 L 0 7.40741E-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33334 L 5.55556E-7 3.7037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52 -0.05602 L 8.33333E-7 3.7037E-7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3635 L 3.33333E-6 3.33333E-6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79 0.00116 L -1.94444E-6 -4.44444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6" grpId="0" animBg="1"/>
      <p:bldP spid="68" grpId="0" animBg="1"/>
      <p:bldP spid="72" grpId="0"/>
      <p:bldP spid="74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Matrícula Informatizada - Cenário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0" y="857232"/>
            <a:ext cx="9144000" cy="5429288"/>
          </a:xfrm>
          <a:prstGeom prst="roundRect">
            <a:avLst>
              <a:gd name="adj" fmla="val 6708"/>
            </a:avLst>
          </a:prstGeom>
          <a:gradFill rotWithShape="1">
            <a:gsLst>
              <a:gs pos="0">
                <a:schemeClr val="tx1">
                  <a:alpha val="79999"/>
                </a:schemeClr>
              </a:gs>
              <a:gs pos="100000">
                <a:schemeClr val="tx1">
                  <a:alpha val="37999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32" name="Picture 4" descr="Fun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89724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" name="Diagrama 30"/>
          <p:cNvGraphicFramePr/>
          <p:nvPr/>
        </p:nvGraphicFramePr>
        <p:xfrm>
          <a:off x="357158" y="1142984"/>
          <a:ext cx="835824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sz="3600" b="1" dirty="0" smtClean="0"/>
              <a:t>Reflexão e Socialização</a:t>
            </a:r>
            <a:endParaRPr lang="pt-BR" sz="3600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28596" y="0"/>
            <a:ext cx="822960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Movimentação de Alunos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28596" y="0"/>
            <a:ext cx="8229600" cy="100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Movimentação de Alunos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22" y="1196752"/>
            <a:ext cx="5832648" cy="4768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403367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pt-BR" dirty="0" smtClean="0"/>
              <a:t>Colaboradores:</a:t>
            </a:r>
          </a:p>
          <a:p>
            <a:pPr algn="just">
              <a:buNone/>
            </a:pPr>
            <a:r>
              <a:rPr lang="pt-BR" sz="3200" dirty="0" smtClean="0"/>
              <a:t>Noemi Vasconcelos – GERAENS</a:t>
            </a:r>
          </a:p>
          <a:p>
            <a:pPr algn="just">
              <a:buNone/>
            </a:pPr>
            <a:r>
              <a:rPr lang="pt-BR" dirty="0" err="1" smtClean="0"/>
              <a:t>Miltoncharles</a:t>
            </a:r>
            <a:r>
              <a:rPr lang="pt-BR" dirty="0" smtClean="0"/>
              <a:t> Oliveira – GETEC</a:t>
            </a:r>
          </a:p>
          <a:p>
            <a:pPr algn="just">
              <a:buNone/>
            </a:pPr>
            <a:r>
              <a:rPr lang="pt-BR" sz="3200" dirty="0" smtClean="0"/>
              <a:t>Roberto Moreira – GERAENS</a:t>
            </a:r>
          </a:p>
          <a:p>
            <a:pPr algn="just">
              <a:buNone/>
            </a:pPr>
            <a:r>
              <a:rPr lang="pt-BR" dirty="0" smtClean="0"/>
              <a:t>Sérgio Borges - GETEC</a:t>
            </a:r>
            <a:endParaRPr lang="pt-BR" sz="32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Movimentação de Alunos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403367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pt-BR" dirty="0" smtClean="0"/>
              <a:t>A movimentação de alunos na Rede consiste nos</a:t>
            </a:r>
          </a:p>
          <a:p>
            <a:pPr algn="just">
              <a:buNone/>
            </a:pPr>
            <a:r>
              <a:rPr lang="pt-BR" dirty="0" smtClean="0"/>
              <a:t>processos de matrícula e manutenção dos</a:t>
            </a:r>
          </a:p>
          <a:p>
            <a:pPr algn="just">
              <a:buNone/>
            </a:pPr>
            <a:r>
              <a:rPr lang="pt-BR" dirty="0" smtClean="0"/>
              <a:t>alunos nas Unidades Escolares. </a:t>
            </a:r>
          </a:p>
          <a:p>
            <a:pPr algn="just">
              <a:buNone/>
            </a:pPr>
            <a:r>
              <a:rPr lang="pt-BR" dirty="0" smtClean="0"/>
              <a:t>Este universo abrange: 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sz="3200" u="sng" dirty="0" smtClean="0"/>
              <a:t>Entrada</a:t>
            </a:r>
            <a:r>
              <a:rPr lang="pt-BR" sz="3200" dirty="0" smtClean="0"/>
              <a:t> (e </a:t>
            </a:r>
            <a:r>
              <a:rPr lang="pt-BR" sz="3200" u="sng" dirty="0" smtClean="0"/>
              <a:t>permanência)</a:t>
            </a:r>
            <a:r>
              <a:rPr lang="pt-BR" sz="3200" dirty="0" smtClean="0"/>
              <a:t> do aluno na escola;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sz="3200" u="sng" dirty="0" smtClean="0"/>
              <a:t>Saída</a:t>
            </a:r>
            <a:r>
              <a:rPr lang="pt-BR" sz="3200" dirty="0" smtClean="0"/>
              <a:t> do aluno.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Movimentação de Alunos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331929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u="sng" dirty="0" smtClean="0"/>
              <a:t>A entrada</a:t>
            </a:r>
            <a:r>
              <a:rPr lang="pt-BR" b="1" dirty="0" smtClean="0"/>
              <a:t> </a:t>
            </a:r>
            <a:r>
              <a:rPr lang="pt-BR" dirty="0" smtClean="0"/>
              <a:t>consiste efetivamente no processo de alocação dos alunos em turma. Ação que ocorre no início de cada ano, e se estende durante todo o período letivo.</a:t>
            </a:r>
          </a:p>
          <a:p>
            <a:pPr algn="just"/>
            <a:r>
              <a:rPr lang="pt-BR" b="1" u="sng" dirty="0" smtClean="0"/>
              <a:t>A saída</a:t>
            </a:r>
            <a:r>
              <a:rPr lang="pt-BR" b="1" dirty="0" smtClean="0"/>
              <a:t> </a:t>
            </a:r>
            <a:r>
              <a:rPr lang="pt-BR" dirty="0" smtClean="0"/>
              <a:t>consiste no desligamento do aluno das atividades letivas nas seguintes situações:</a:t>
            </a:r>
          </a:p>
          <a:p>
            <a:pPr lvl="1" algn="just"/>
            <a:r>
              <a:rPr lang="pt-BR" sz="3000" dirty="0" smtClean="0"/>
              <a:t>Transferência para outra Unidade de Ensino;</a:t>
            </a:r>
          </a:p>
          <a:p>
            <a:pPr lvl="1" algn="just"/>
            <a:r>
              <a:rPr lang="pt-BR" sz="3000" dirty="0" smtClean="0"/>
              <a:t>Abandono;</a:t>
            </a:r>
          </a:p>
          <a:p>
            <a:pPr lvl="1" algn="just"/>
            <a:r>
              <a:rPr lang="pt-BR" sz="3000" dirty="0" smtClean="0"/>
              <a:t>Falecimento.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Manutenção da Matrícula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535785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O SIGE é a ferramenta de manutenção da Matrícula;</a:t>
            </a:r>
          </a:p>
          <a:p>
            <a:pPr algn="just"/>
            <a:r>
              <a:rPr lang="pt-BR" dirty="0" smtClean="0"/>
              <a:t>Serão alocados em turma:</a:t>
            </a:r>
          </a:p>
          <a:p>
            <a:pPr lvl="1" algn="just"/>
            <a:r>
              <a:rPr lang="pt-BR" b="1" dirty="0" smtClean="0"/>
              <a:t>Alunos da casa </a:t>
            </a:r>
            <a:r>
              <a:rPr lang="pt-BR" dirty="0" smtClean="0"/>
              <a:t>que renovaram matrícula;</a:t>
            </a:r>
          </a:p>
          <a:p>
            <a:pPr lvl="1" algn="just"/>
            <a:r>
              <a:rPr lang="pt-BR" b="1" dirty="0" smtClean="0"/>
              <a:t>Novos alunos</a:t>
            </a:r>
            <a:r>
              <a:rPr lang="pt-BR" dirty="0" smtClean="0"/>
              <a:t> do 0800 e Internet que </a:t>
            </a:r>
            <a:r>
              <a:rPr lang="pt-BR" u="sng" dirty="0" smtClean="0"/>
              <a:t>efetivaram</a:t>
            </a:r>
            <a:r>
              <a:rPr lang="pt-BR" dirty="0" smtClean="0"/>
              <a:t> a matrícula; </a:t>
            </a:r>
          </a:p>
          <a:p>
            <a:pPr lvl="1" algn="just"/>
            <a:r>
              <a:rPr lang="pt-BR" b="1" dirty="0" smtClean="0"/>
              <a:t>Alunos da Rede</a:t>
            </a:r>
            <a:r>
              <a:rPr lang="pt-BR" dirty="0" smtClean="0"/>
              <a:t> recebidos por </a:t>
            </a:r>
            <a:r>
              <a:rPr lang="pt-BR" b="1" dirty="0" smtClean="0"/>
              <a:t>TIP</a:t>
            </a:r>
            <a:r>
              <a:rPr lang="pt-BR" dirty="0" smtClean="0"/>
              <a:t> (Transferência por Interesse Próprio) que </a:t>
            </a:r>
            <a:r>
              <a:rPr lang="pt-BR" u="sng" dirty="0" smtClean="0"/>
              <a:t>efetivaram</a:t>
            </a:r>
            <a:r>
              <a:rPr lang="pt-BR" dirty="0" smtClean="0"/>
              <a:t> a matrícula;</a:t>
            </a:r>
          </a:p>
          <a:p>
            <a:pPr lvl="1" algn="just"/>
            <a:r>
              <a:rPr lang="pt-BR" b="1" dirty="0" smtClean="0"/>
              <a:t>Alunos da Rede</a:t>
            </a:r>
            <a:r>
              <a:rPr lang="pt-BR" dirty="0" smtClean="0"/>
              <a:t> recebidos por </a:t>
            </a:r>
            <a:r>
              <a:rPr lang="pt-BR" b="1" dirty="0" smtClean="0"/>
              <a:t>TA</a:t>
            </a:r>
            <a:r>
              <a:rPr lang="pt-BR" dirty="0" smtClean="0"/>
              <a:t> (Transferência Automática).</a:t>
            </a:r>
          </a:p>
          <a:p>
            <a:pPr lvl="1" algn="just"/>
            <a:endParaRPr lang="pt-BR" dirty="0" smtClean="0"/>
          </a:p>
          <a:p>
            <a:pPr lvl="1"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Manutenção da Matrícula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85720" y="1571612"/>
            <a:ext cx="8229600" cy="450059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Para alunos que não participaram do processo de Matrícula realizará uma solicitação de matrícula através do SIGE nas escolas que ainda dispuser de vagas.</a:t>
            </a:r>
          </a:p>
          <a:p>
            <a:pPr algn="just"/>
            <a:r>
              <a:rPr lang="pt-BR" dirty="0" smtClean="0"/>
              <a:t>Alunos recebidos após processo de Matrícula serão solicitados pelo SIGE como </a:t>
            </a:r>
            <a:r>
              <a:rPr lang="pt-BR" u="sng" dirty="0" smtClean="0"/>
              <a:t>Aluno da Rede</a:t>
            </a:r>
            <a:r>
              <a:rPr lang="pt-BR" dirty="0" smtClean="0"/>
              <a:t> ou como </a:t>
            </a:r>
            <a:r>
              <a:rPr lang="pt-BR" u="sng" dirty="0" smtClean="0"/>
              <a:t>Novo Aluno</a:t>
            </a:r>
            <a:r>
              <a:rPr lang="pt-BR" dirty="0" smtClean="0"/>
              <a:t>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000108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bg1"/>
                </a:solidFill>
              </a:rPr>
              <a:t>Manutenção de Matrícula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42910" y="785794"/>
            <a:ext cx="792961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Solicitação de Novo Aluno - Processo</a:t>
            </a:r>
            <a:endParaRPr lang="pt-BR" sz="3200" dirty="0"/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571472" y="1428736"/>
            <a:ext cx="8072494" cy="4929222"/>
          </a:xfrm>
          <a:prstGeom prst="roundRect">
            <a:avLst>
              <a:gd name="adj" fmla="val 6708"/>
            </a:avLst>
          </a:prstGeom>
          <a:gradFill rotWithShape="1">
            <a:gsLst>
              <a:gs pos="0">
                <a:schemeClr val="tx1">
                  <a:alpha val="79999"/>
                </a:schemeClr>
              </a:gs>
              <a:gs pos="100000">
                <a:schemeClr val="tx1">
                  <a:alpha val="37999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18" name="Picture 4" descr="Fu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500174"/>
            <a:ext cx="792961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m 18" descr="novo_logo.jpg"/>
          <p:cNvPicPr/>
          <p:nvPr/>
        </p:nvPicPr>
        <p:blipFill>
          <a:blip r:embed="rId3" cstate="print"/>
          <a:srcRect t="3783" r="7317" b="39470"/>
          <a:stretch>
            <a:fillRect/>
          </a:stretch>
        </p:blipFill>
        <p:spPr>
          <a:xfrm>
            <a:off x="714348" y="1714488"/>
            <a:ext cx="2714644" cy="1071570"/>
          </a:xfrm>
          <a:prstGeom prst="rect">
            <a:avLst/>
          </a:prstGeom>
        </p:spPr>
      </p:pic>
      <p:pic>
        <p:nvPicPr>
          <p:cNvPr id="22" name="Picture 5" descr="databas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1643050"/>
            <a:ext cx="1695456" cy="157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715140" y="2357430"/>
            <a:ext cx="1285884" cy="44319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5000"/>
              </a:lnSpc>
              <a:defRPr/>
            </a:pPr>
            <a:r>
              <a:rPr 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SEDUC</a:t>
            </a:r>
            <a:endParaRPr lang="pt-BR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" name="Picture 34" descr="blue shadow arrow r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839497" y="732612"/>
            <a:ext cx="465138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m 26" descr="man6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86446" y="4286256"/>
            <a:ext cx="1857388" cy="785818"/>
          </a:xfrm>
          <a:prstGeom prst="rect">
            <a:avLst/>
          </a:prstGeom>
        </p:spPr>
      </p:pic>
      <p:pic>
        <p:nvPicPr>
          <p:cNvPr id="29" name="Imagem 28" descr="today's form angle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4857760"/>
            <a:ext cx="2000264" cy="114300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4214818"/>
            <a:ext cx="2214578" cy="138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4" descr="blue shadow arrow r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2643183"/>
            <a:ext cx="46513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blue shadow arrow r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072330" y="3071810"/>
            <a:ext cx="46513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4" descr="blue shadow arrow r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660902" y="4125916"/>
            <a:ext cx="46513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1000108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Manutenção de Matrícula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85720" y="571480"/>
            <a:ext cx="8229600" cy="535785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 algn="just"/>
            <a:r>
              <a:rPr lang="pt-BR" dirty="0" smtClean="0"/>
              <a:t>A liberação das solicitações de </a:t>
            </a:r>
            <a:r>
              <a:rPr lang="pt-BR" b="1" u="sng" dirty="0" smtClean="0"/>
              <a:t>Alunos da Rede</a:t>
            </a:r>
            <a:r>
              <a:rPr lang="pt-BR" dirty="0" smtClean="0"/>
              <a:t> será realizada de imediato. Neste caso a escola ao transferir o aluno deverá emitir os documentos do SIGE.</a:t>
            </a:r>
          </a:p>
          <a:p>
            <a:pPr algn="just"/>
            <a:r>
              <a:rPr lang="pt-BR" dirty="0" smtClean="0"/>
              <a:t>Os documentos necessários são aqueles que possuem o protocolo </a:t>
            </a:r>
            <a:r>
              <a:rPr lang="pt-BR" b="1" u="sng" dirty="0" smtClean="0"/>
              <a:t>MAR</a:t>
            </a:r>
            <a:r>
              <a:rPr lang="pt-BR" b="1" dirty="0" smtClean="0"/>
              <a:t> </a:t>
            </a:r>
            <a:r>
              <a:rPr lang="pt-BR" dirty="0" smtClean="0"/>
              <a:t>(Movimentação de Alunos na Rede). Nele estará contido o código de acesso.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1000108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Manutenção de Matrícula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85720" y="1071546"/>
            <a:ext cx="8229600" cy="4429156"/>
          </a:xfrm>
        </p:spPr>
        <p:txBody>
          <a:bodyPr>
            <a:normAutofit/>
          </a:bodyPr>
          <a:lstStyle/>
          <a:p>
            <a:endParaRPr lang="pt-BR" u="sng" dirty="0" smtClean="0"/>
          </a:p>
          <a:p>
            <a:pPr algn="just">
              <a:buNone/>
            </a:pPr>
            <a:r>
              <a:rPr lang="pt-BR" dirty="0" smtClean="0"/>
              <a:t>Estes documentos são:</a:t>
            </a:r>
          </a:p>
          <a:p>
            <a:pPr algn="just"/>
            <a:r>
              <a:rPr lang="pt-BR" dirty="0" smtClean="0"/>
              <a:t>Declaração de Transferência;</a:t>
            </a:r>
          </a:p>
          <a:p>
            <a:pPr algn="just"/>
            <a:r>
              <a:rPr lang="pt-BR" dirty="0" smtClean="0"/>
              <a:t>Ficha de Aproveitamento Individual – Ela será  emitida junto com o Histórico Escolar.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578</Words>
  <Application>Microsoft Office PowerPoint</Application>
  <PresentationFormat>Apresentação na tela (4:3)</PresentationFormat>
  <Paragraphs>105</Paragraphs>
  <Slides>15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MOVIMENTAÇÃO DE ALUNOS NA REDE</vt:lpstr>
      <vt:lpstr>Apresentação do PowerPoint</vt:lpstr>
      <vt:lpstr>Movimentação de Alunos</vt:lpstr>
      <vt:lpstr>Movimentação de Alunos</vt:lpstr>
      <vt:lpstr>Manutenção da Matrícula</vt:lpstr>
      <vt:lpstr>Manutenção da Matrícula</vt:lpstr>
      <vt:lpstr>Manutenção de Matrícula</vt:lpstr>
      <vt:lpstr>Manutenção de Matrícula</vt:lpstr>
      <vt:lpstr>Manutenção de Matrícula</vt:lpstr>
      <vt:lpstr>Manutenção de Matrícula</vt:lpstr>
      <vt:lpstr>Matrícula Informatizada</vt:lpstr>
      <vt:lpstr>Matrícula Informatizada - Cenário</vt:lpstr>
      <vt:lpstr>Matrícula Informatizada - Cenário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renato.souza</dc:creator>
  <cp:lastModifiedBy>Mcharles</cp:lastModifiedBy>
  <cp:revision>102</cp:revision>
  <dcterms:created xsi:type="dcterms:W3CDTF">2010-04-15T13:36:18Z</dcterms:created>
  <dcterms:modified xsi:type="dcterms:W3CDTF">2010-04-28T00:16:51Z</dcterms:modified>
</cp:coreProperties>
</file>